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5F73693-B5A9-4308-8C0C-189FF885E28F}" type="datetimeFigureOut">
              <a:rPr lang="en-US" smtClean="0"/>
              <a:pPr/>
              <a:t>4/23/2013</a:t>
            </a:fld>
            <a:endParaRPr lang="en-US"/>
          </a:p>
        </p:txBody>
      </p:sp>
      <p:sp>
        <p:nvSpPr>
          <p:cNvPr id="16" name="Slide Number Placeholder 15"/>
          <p:cNvSpPr>
            <a:spLocks noGrp="1"/>
          </p:cNvSpPr>
          <p:nvPr>
            <p:ph type="sldNum" sz="quarter" idx="11"/>
          </p:nvPr>
        </p:nvSpPr>
        <p:spPr/>
        <p:txBody>
          <a:bodyPr/>
          <a:lstStyle/>
          <a:p>
            <a:fld id="{ED08EB35-20A5-43D6-9052-A99C2DC9F55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73693-B5A9-4308-8C0C-189FF885E28F}"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8EB35-20A5-43D6-9052-A99C2DC9F5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73693-B5A9-4308-8C0C-189FF885E28F}"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8EB35-20A5-43D6-9052-A99C2DC9F5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5F73693-B5A9-4308-8C0C-189FF885E28F}" type="datetimeFigureOut">
              <a:rPr lang="en-US" smtClean="0"/>
              <a:pPr/>
              <a:t>4/23/2013</a:t>
            </a:fld>
            <a:endParaRPr lang="en-US"/>
          </a:p>
        </p:txBody>
      </p:sp>
      <p:sp>
        <p:nvSpPr>
          <p:cNvPr id="15" name="Slide Number Placeholder 14"/>
          <p:cNvSpPr>
            <a:spLocks noGrp="1"/>
          </p:cNvSpPr>
          <p:nvPr>
            <p:ph type="sldNum" sz="quarter" idx="15"/>
          </p:nvPr>
        </p:nvSpPr>
        <p:spPr/>
        <p:txBody>
          <a:bodyPr/>
          <a:lstStyle>
            <a:lvl1pPr algn="ctr">
              <a:defRPr/>
            </a:lvl1pPr>
          </a:lstStyle>
          <a:p>
            <a:fld id="{ED08EB35-20A5-43D6-9052-A99C2DC9F55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73693-B5A9-4308-8C0C-189FF885E28F}"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8EB35-20A5-43D6-9052-A99C2DC9F55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5F73693-B5A9-4308-8C0C-189FF885E28F}" type="datetimeFigureOut">
              <a:rPr lang="en-US" smtClean="0"/>
              <a:pPr/>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8EB35-20A5-43D6-9052-A99C2DC9F55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D08EB35-20A5-43D6-9052-A99C2DC9F55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5F73693-B5A9-4308-8C0C-189FF885E28F}" type="datetimeFigureOut">
              <a:rPr lang="en-US" smtClean="0"/>
              <a:pPr/>
              <a:t>4/23/2013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F73693-B5A9-4308-8C0C-189FF885E28F}" type="datetimeFigureOut">
              <a:rPr lang="en-US" smtClean="0"/>
              <a:pPr/>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8EB35-20A5-43D6-9052-A99C2DC9F55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73693-B5A9-4308-8C0C-189FF885E28F}" type="datetimeFigureOut">
              <a:rPr lang="en-US" smtClean="0"/>
              <a:pPr/>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8EB35-20A5-43D6-9052-A99C2DC9F5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5F73693-B5A9-4308-8C0C-189FF885E28F}" type="datetimeFigureOut">
              <a:rPr lang="en-US" smtClean="0"/>
              <a:pPr/>
              <a:t>4/23/2013</a:t>
            </a:fld>
            <a:endParaRPr lang="en-US"/>
          </a:p>
        </p:txBody>
      </p:sp>
      <p:sp>
        <p:nvSpPr>
          <p:cNvPr id="9" name="Slide Number Placeholder 8"/>
          <p:cNvSpPr>
            <a:spLocks noGrp="1"/>
          </p:cNvSpPr>
          <p:nvPr>
            <p:ph type="sldNum" sz="quarter" idx="15"/>
          </p:nvPr>
        </p:nvSpPr>
        <p:spPr/>
        <p:txBody>
          <a:bodyPr/>
          <a:lstStyle/>
          <a:p>
            <a:fld id="{ED08EB35-20A5-43D6-9052-A99C2DC9F55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5F73693-B5A9-4308-8C0C-189FF885E28F}" type="datetimeFigureOut">
              <a:rPr lang="en-US" smtClean="0"/>
              <a:pPr/>
              <a:t>4/23/2013</a:t>
            </a:fld>
            <a:endParaRPr lang="en-US"/>
          </a:p>
        </p:txBody>
      </p:sp>
      <p:sp>
        <p:nvSpPr>
          <p:cNvPr id="9" name="Slide Number Placeholder 8"/>
          <p:cNvSpPr>
            <a:spLocks noGrp="1"/>
          </p:cNvSpPr>
          <p:nvPr>
            <p:ph type="sldNum" sz="quarter" idx="11"/>
          </p:nvPr>
        </p:nvSpPr>
        <p:spPr/>
        <p:txBody>
          <a:bodyPr/>
          <a:lstStyle/>
          <a:p>
            <a:fld id="{ED08EB35-20A5-43D6-9052-A99C2DC9F55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5F73693-B5A9-4308-8C0C-189FF885E28F}" type="datetimeFigureOut">
              <a:rPr lang="en-US" smtClean="0"/>
              <a:pPr/>
              <a:t>4/23/2013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08EB35-20A5-43D6-9052-A99C2DC9F55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Poor Richard" pitchFamily="18" charset="0"/>
              </a:rPr>
              <a:t>Sonnets</a:t>
            </a:r>
            <a:endParaRPr lang="en-US" dirty="0">
              <a:latin typeface="Poor Richard" pitchFamily="18" charset="0"/>
            </a:endParaRPr>
          </a:p>
        </p:txBody>
      </p:sp>
      <p:sp>
        <p:nvSpPr>
          <p:cNvPr id="2" name="Title 1"/>
          <p:cNvSpPr>
            <a:spLocks noGrp="1"/>
          </p:cNvSpPr>
          <p:nvPr>
            <p:ph type="ctrTitle"/>
          </p:nvPr>
        </p:nvSpPr>
        <p:spPr/>
        <p:txBody>
          <a:bodyPr/>
          <a:lstStyle/>
          <a:p>
            <a:r>
              <a:rPr lang="en-US" dirty="0" smtClean="0">
                <a:latin typeface="Poor Richard" pitchFamily="18" charset="0"/>
              </a:rPr>
              <a:t>William Shakespeare</a:t>
            </a:r>
            <a:endParaRPr lang="en-US" dirty="0">
              <a:latin typeface="Poor Richar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lnSpc>
                <a:spcPct val="90000"/>
              </a:lnSpc>
            </a:pPr>
            <a:r>
              <a:rPr lang="en-US" smtClean="0">
                <a:latin typeface="Poor Richard" pitchFamily="18" charset="0"/>
              </a:rPr>
              <a:t>The Shakespearean or Elizabethan sonnet was not invented by William Shakespeare, but is named for him because he is the most famous practitioner.</a:t>
            </a:r>
          </a:p>
          <a:p>
            <a:pPr eaLnBrk="1" hangingPunct="1">
              <a:lnSpc>
                <a:spcPct val="90000"/>
              </a:lnSpc>
            </a:pPr>
            <a:r>
              <a:rPr lang="en-US" smtClean="0">
                <a:latin typeface="Poor Richard" pitchFamily="18" charset="0"/>
              </a:rPr>
              <a:t>Most if not all of Shakespeare’s sonnets are about love or a theme related to love.</a:t>
            </a:r>
          </a:p>
          <a:p>
            <a:pPr eaLnBrk="1" hangingPunct="1">
              <a:lnSpc>
                <a:spcPct val="90000"/>
              </a:lnSpc>
            </a:pPr>
            <a:r>
              <a:rPr lang="en-US" smtClean="0">
                <a:latin typeface="Poor Richard" pitchFamily="18" charset="0"/>
              </a:rPr>
              <a:t>Sonnets are usually written in a series with each sonnet a continuous subject to the next. (Sequels in movies)</a:t>
            </a:r>
          </a:p>
        </p:txBody>
      </p:sp>
      <p:sp>
        <p:nvSpPr>
          <p:cNvPr id="21506" name="Rectangle 2"/>
          <p:cNvSpPr>
            <a:spLocks noGrp="1" noChangeArrowheads="1"/>
          </p:cNvSpPr>
          <p:nvPr>
            <p:ph type="title"/>
          </p:nvPr>
        </p:nvSpPr>
        <p:spPr/>
        <p:txBody>
          <a:bodyPr/>
          <a:lstStyle/>
          <a:p>
            <a:pPr eaLnBrk="1" hangingPunct="1"/>
            <a:r>
              <a:rPr lang="en-US" sz="4000" u="sng" dirty="0" smtClean="0">
                <a:latin typeface="Poor Richard" pitchFamily="18" charset="0"/>
              </a:rPr>
              <a:t>Shakespearean or Elizabethan Sonnets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ppt_w</p:attrName>
                                        </p:attrNameLst>
                                      </p:cBhvr>
                                      <p:tavLst>
                                        <p:tav tm="0" fmla="#ppt_w*sin(2.5*pi*$)">
                                          <p:val>
                                            <p:fltVal val="0"/>
                                          </p:val>
                                        </p:tav>
                                        <p:tav tm="100000">
                                          <p:val>
                                            <p:fltVal val="1"/>
                                          </p:val>
                                        </p:tav>
                                      </p:tavLst>
                                    </p:anim>
                                    <p:anim calcmode="lin" valueType="num">
                                      <p:cBhvr>
                                        <p:cTn id="9" dur="2000" fill="hold"/>
                                        <p:tgtEl>
                                          <p:spTgt spid="2150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4" dur="500"/>
                                        <p:tgtEl>
                                          <p:spTgt spid="2150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9" dur="500"/>
                                        <p:tgtEl>
                                          <p:spTgt spid="2150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24"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P spid="215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295400"/>
            <a:ext cx="8305800" cy="5257800"/>
          </a:xfrm>
        </p:spPr>
        <p:txBody>
          <a:bodyPr/>
          <a:lstStyle/>
          <a:p>
            <a:pPr eaLnBrk="1" hangingPunct="1">
              <a:lnSpc>
                <a:spcPct val="80000"/>
              </a:lnSpc>
            </a:pPr>
            <a:r>
              <a:rPr lang="en-US" sz="2800" smtClean="0">
                <a:latin typeface="Poor Richard" pitchFamily="18" charset="0"/>
              </a:rPr>
              <a:t>Shakespeare wrote 154 sonnets and can be broken up by the characters they address.</a:t>
            </a:r>
            <a:endParaRPr lang="en-US" sz="2800" b="1" smtClean="0">
              <a:latin typeface="Poor Richard" pitchFamily="18" charset="0"/>
            </a:endParaRPr>
          </a:p>
          <a:p>
            <a:pPr lvl="1" eaLnBrk="1" hangingPunct="1">
              <a:lnSpc>
                <a:spcPct val="80000"/>
              </a:lnSpc>
            </a:pPr>
            <a:r>
              <a:rPr lang="en-US" sz="2400" b="1" smtClean="0">
                <a:latin typeface="Poor Richard" pitchFamily="18" charset="0"/>
              </a:rPr>
              <a:t>The Fair Youth:</a:t>
            </a:r>
            <a:r>
              <a:rPr lang="en-US" sz="2400" smtClean="0">
                <a:latin typeface="Poor Richard" pitchFamily="18" charset="0"/>
              </a:rPr>
              <a:t>  Sonnets 1 – 126 are devoted to a young man of extreme physical beauty.  The first 17 sonnets urge the young man to pass on his beauty to the next generation through children.  From sonnet 18 on, Shakespeare shifts his viewpoint and writes how the poetry itself will immortalize the young man and allow his beauty to carry on.</a:t>
            </a:r>
            <a:endParaRPr lang="en-US" sz="2400" b="1" smtClean="0">
              <a:latin typeface="Poor Richard" pitchFamily="18" charset="0"/>
            </a:endParaRPr>
          </a:p>
          <a:p>
            <a:pPr lvl="1" eaLnBrk="1" hangingPunct="1">
              <a:lnSpc>
                <a:spcPct val="80000"/>
              </a:lnSpc>
            </a:pPr>
            <a:r>
              <a:rPr lang="en-US" sz="2400" b="1" smtClean="0">
                <a:latin typeface="Poor Richard" pitchFamily="18" charset="0"/>
              </a:rPr>
              <a:t>The Dark Lady:  </a:t>
            </a:r>
            <a:r>
              <a:rPr lang="en-US" sz="2400" smtClean="0">
                <a:latin typeface="Poor Richard" pitchFamily="18" charset="0"/>
              </a:rPr>
              <a:t>Sonnets 127 – 154 talk about an irresistible woman of questionable morals who captivates the young poet.  These sonnets speak of an affair between the speaker and her, but her unfaithfulness has hurt the speaker.</a:t>
            </a:r>
            <a:endParaRPr lang="en-US" sz="2400" b="1" smtClean="0">
              <a:latin typeface="Poor Richard" pitchFamily="18" charset="0"/>
            </a:endParaRPr>
          </a:p>
          <a:p>
            <a:pPr lvl="1" eaLnBrk="1" hangingPunct="1">
              <a:lnSpc>
                <a:spcPct val="80000"/>
              </a:lnSpc>
            </a:pPr>
            <a:r>
              <a:rPr lang="en-US" sz="2400" b="1" smtClean="0">
                <a:latin typeface="Poor Richard" pitchFamily="18" charset="0"/>
              </a:rPr>
              <a:t>The Rival Poet:  </a:t>
            </a:r>
            <a:r>
              <a:rPr lang="en-US" sz="2400" smtClean="0">
                <a:latin typeface="Poor Richard" pitchFamily="18" charset="0"/>
              </a:rPr>
              <a:t>This character shows up during the fair youth series.  The poet sees the rival poet as someone trying to take his own fame and the poems refer to his own anxiety and insecurity.</a:t>
            </a:r>
          </a:p>
        </p:txBody>
      </p:sp>
      <p:sp>
        <p:nvSpPr>
          <p:cNvPr id="22530" name="Rectangle 2"/>
          <p:cNvSpPr>
            <a:spLocks noGrp="1" noChangeArrowheads="1"/>
          </p:cNvSpPr>
          <p:nvPr>
            <p:ph type="title"/>
          </p:nvPr>
        </p:nvSpPr>
        <p:spPr/>
        <p:txBody>
          <a:bodyPr/>
          <a:lstStyle/>
          <a:p>
            <a:pPr eaLnBrk="1" hangingPunct="1"/>
            <a:r>
              <a:rPr lang="en-US" u="sng" smtClean="0">
                <a:latin typeface="Poor Richard" pitchFamily="18" charset="0"/>
              </a:rPr>
              <a:t>Sequence of Shakespearean Sonnets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anim calcmode="lin" valueType="num">
                                      <p:cBhvr>
                                        <p:cTn id="8" dur="2000" fill="hold"/>
                                        <p:tgtEl>
                                          <p:spTgt spid="22530"/>
                                        </p:tgtEl>
                                        <p:attrNameLst>
                                          <p:attrName>ppt_w</p:attrName>
                                        </p:attrNameLst>
                                      </p:cBhvr>
                                      <p:tavLst>
                                        <p:tav tm="0" fmla="#ppt_w*sin(2.5*pi*$)">
                                          <p:val>
                                            <p:fltVal val="0"/>
                                          </p:val>
                                        </p:tav>
                                        <p:tav tm="100000">
                                          <p:val>
                                            <p:fltVal val="1"/>
                                          </p:val>
                                        </p:tav>
                                      </p:tavLst>
                                    </p:anim>
                                    <p:anim calcmode="lin" valueType="num">
                                      <p:cBhvr>
                                        <p:cTn id="9" dur="2000" fill="hold"/>
                                        <p:tgtEl>
                                          <p:spTgt spid="2253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14" dur="500"/>
                                        <p:tgtEl>
                                          <p:spTgt spid="2253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9" dur="500"/>
                                        <p:tgtEl>
                                          <p:spTgt spid="2253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24" dur="500"/>
                                        <p:tgtEl>
                                          <p:spTgt spid="2253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29"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eaLnBrk="1" hangingPunct="1"/>
            <a:r>
              <a:rPr lang="en-US" dirty="0" smtClean="0">
                <a:latin typeface="Poor Richard" pitchFamily="18" charset="0"/>
              </a:rPr>
              <a:t>The traditional Shakespearean sonnet consists of fourteen lines made up of three </a:t>
            </a:r>
            <a:r>
              <a:rPr lang="en-US" b="1" dirty="0" smtClean="0">
                <a:latin typeface="Poor Richard" pitchFamily="18" charset="0"/>
              </a:rPr>
              <a:t>quatrains</a:t>
            </a:r>
            <a:r>
              <a:rPr lang="en-US" dirty="0" smtClean="0">
                <a:latin typeface="Poor Richard" pitchFamily="18" charset="0"/>
              </a:rPr>
              <a:t> (stanzas of 4 lines each) and a final </a:t>
            </a:r>
            <a:r>
              <a:rPr lang="en-US" b="1" dirty="0" smtClean="0">
                <a:latin typeface="Poor Richard" pitchFamily="18" charset="0"/>
              </a:rPr>
              <a:t>couplet </a:t>
            </a:r>
            <a:r>
              <a:rPr lang="en-US" dirty="0" smtClean="0">
                <a:latin typeface="Poor Richard" pitchFamily="18" charset="0"/>
              </a:rPr>
              <a:t>(two line stanza</a:t>
            </a:r>
            <a:r>
              <a:rPr lang="en-US" dirty="0" smtClean="0">
                <a:latin typeface="Poor Richard" pitchFamily="18" charset="0"/>
              </a:rPr>
              <a:t>).</a:t>
            </a:r>
          </a:p>
          <a:p>
            <a:pPr eaLnBrk="1" hangingPunct="1"/>
            <a:r>
              <a:rPr lang="en-US" dirty="0" smtClean="0">
                <a:latin typeface="Poor Richard" pitchFamily="18" charset="0"/>
              </a:rPr>
              <a:t>Sonnets are written in </a:t>
            </a:r>
            <a:r>
              <a:rPr lang="en-US" b="1" i="1" dirty="0" smtClean="0">
                <a:latin typeface="Poor Richard" pitchFamily="18" charset="0"/>
              </a:rPr>
              <a:t>iambic pentameter</a:t>
            </a:r>
            <a:r>
              <a:rPr lang="en-US" b="1" dirty="0" smtClean="0">
                <a:latin typeface="Poor Richard" pitchFamily="18" charset="0"/>
              </a:rPr>
              <a:t> </a:t>
            </a:r>
            <a:r>
              <a:rPr lang="en-US" dirty="0" smtClean="0">
                <a:latin typeface="Poor Richard" pitchFamily="18" charset="0"/>
              </a:rPr>
              <a:t>– five metrical feet with an unstressed, stressed syllable.</a:t>
            </a:r>
            <a:endParaRPr lang="en-US" dirty="0" smtClean="0">
              <a:latin typeface="Poor Richard" pitchFamily="18" charset="0"/>
            </a:endParaRPr>
          </a:p>
          <a:p>
            <a:pPr eaLnBrk="1" hangingPunct="1"/>
            <a:r>
              <a:rPr lang="en-US" dirty="0" smtClean="0">
                <a:latin typeface="Poor Richard" pitchFamily="18" charset="0"/>
              </a:rPr>
              <a:t>The quatrains traditionally follow an </a:t>
            </a:r>
            <a:r>
              <a:rPr lang="en-US" b="1" i="1" dirty="0" err="1" smtClean="0">
                <a:latin typeface="Poor Richard" pitchFamily="18" charset="0"/>
              </a:rPr>
              <a:t>abab</a:t>
            </a:r>
            <a:r>
              <a:rPr lang="en-US" dirty="0" smtClean="0">
                <a:latin typeface="Poor Richard" pitchFamily="18" charset="0"/>
              </a:rPr>
              <a:t> rhyme scheme, followed by a rhyming couplet.</a:t>
            </a:r>
          </a:p>
        </p:txBody>
      </p:sp>
      <p:sp>
        <p:nvSpPr>
          <p:cNvPr id="23554" name="Rectangle 2"/>
          <p:cNvSpPr>
            <a:spLocks noGrp="1" noChangeArrowheads="1"/>
          </p:cNvSpPr>
          <p:nvPr>
            <p:ph type="title"/>
          </p:nvPr>
        </p:nvSpPr>
        <p:spPr/>
        <p:txBody>
          <a:bodyPr/>
          <a:lstStyle/>
          <a:p>
            <a:pPr eaLnBrk="1" hangingPunct="1"/>
            <a:r>
              <a:rPr lang="en-US" sz="4000" u="sng" smtClean="0">
                <a:latin typeface="Poor Richard" pitchFamily="18" charset="0"/>
              </a:rPr>
              <a:t>Structure of a Shakespearean Sonnets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anim calcmode="lin" valueType="num">
                                      <p:cBhvr>
                                        <p:cTn id="8" dur="2000" fill="hold"/>
                                        <p:tgtEl>
                                          <p:spTgt spid="23554"/>
                                        </p:tgtEl>
                                        <p:attrNameLst>
                                          <p:attrName>ppt_w</p:attrName>
                                        </p:attrNameLst>
                                      </p:cBhvr>
                                      <p:tavLst>
                                        <p:tav tm="0" fmla="#ppt_w*sin(2.5*pi*$)">
                                          <p:val>
                                            <p:fltVal val="0"/>
                                          </p:val>
                                        </p:tav>
                                        <p:tav tm="100000">
                                          <p:val>
                                            <p:fltVal val="1"/>
                                          </p:val>
                                        </p:tav>
                                      </p:tavLst>
                                    </p:anim>
                                    <p:anim calcmode="lin" valueType="num">
                                      <p:cBhvr>
                                        <p:cTn id="9" dur="2000" fill="hold"/>
                                        <p:tgtEl>
                                          <p:spTgt spid="2355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14" dur="500"/>
                                        <p:tgtEl>
                                          <p:spTgt spid="235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9" dur="500"/>
                                        <p:tgtEl>
                                          <p:spTgt spid="2355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24"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438400" y="1447800"/>
            <a:ext cx="5791200" cy="5257800"/>
          </a:xfrm>
        </p:spPr>
        <p:txBody>
          <a:bodyPr/>
          <a:lstStyle/>
          <a:p>
            <a:pPr eaLnBrk="1" hangingPunct="1">
              <a:lnSpc>
                <a:spcPct val="80000"/>
              </a:lnSpc>
              <a:buFontTx/>
              <a:buNone/>
            </a:pPr>
            <a:r>
              <a:rPr lang="en-US" sz="1600" smtClean="0">
                <a:latin typeface="Poor Richard" pitchFamily="18" charset="0"/>
              </a:rPr>
              <a:t>Sonnet 18</a:t>
            </a:r>
          </a:p>
          <a:p>
            <a:pPr eaLnBrk="1" hangingPunct="1">
              <a:lnSpc>
                <a:spcPct val="80000"/>
              </a:lnSpc>
              <a:buFontTx/>
              <a:buNone/>
            </a:pPr>
            <a:r>
              <a:rPr lang="en-US" sz="1600" smtClean="0">
                <a:latin typeface="Poor Richard" pitchFamily="18" charset="0"/>
              </a:rPr>
              <a:t>William Shakespeare</a:t>
            </a:r>
          </a:p>
          <a:p>
            <a:pPr eaLnBrk="1" hangingPunct="1">
              <a:lnSpc>
                <a:spcPct val="80000"/>
              </a:lnSpc>
              <a:buFontTx/>
              <a:buNone/>
            </a:pPr>
            <a:endParaRPr lang="en-US" sz="1600" smtClean="0">
              <a:latin typeface="Poor Richard" pitchFamily="18" charset="0"/>
            </a:endParaRPr>
          </a:p>
          <a:p>
            <a:pPr eaLnBrk="1" hangingPunct="1">
              <a:lnSpc>
                <a:spcPct val="80000"/>
              </a:lnSpc>
              <a:buFontTx/>
              <a:buNone/>
            </a:pPr>
            <a:r>
              <a:rPr lang="en-US" sz="1600" smtClean="0">
                <a:latin typeface="Poor Richard" pitchFamily="18" charset="0"/>
              </a:rPr>
              <a:t>Shall I compare thee to a summer's day? 			</a:t>
            </a:r>
          </a:p>
          <a:p>
            <a:pPr eaLnBrk="1" hangingPunct="1">
              <a:lnSpc>
                <a:spcPct val="80000"/>
              </a:lnSpc>
              <a:buFontTx/>
              <a:buNone/>
            </a:pPr>
            <a:r>
              <a:rPr lang="en-US" sz="1600" smtClean="0">
                <a:latin typeface="Poor Richard" pitchFamily="18" charset="0"/>
              </a:rPr>
              <a:t>Thou art more lovely and more temperate. 			</a:t>
            </a:r>
          </a:p>
          <a:p>
            <a:pPr eaLnBrk="1" hangingPunct="1">
              <a:lnSpc>
                <a:spcPct val="80000"/>
              </a:lnSpc>
              <a:buFontTx/>
              <a:buNone/>
            </a:pPr>
            <a:r>
              <a:rPr lang="en-US" sz="1600" smtClean="0">
                <a:latin typeface="Poor Richard" pitchFamily="18" charset="0"/>
              </a:rPr>
              <a:t>Rough winds do shake the darling buds of May,		</a:t>
            </a:r>
          </a:p>
          <a:p>
            <a:pPr eaLnBrk="1" hangingPunct="1">
              <a:lnSpc>
                <a:spcPct val="80000"/>
              </a:lnSpc>
              <a:buFontTx/>
              <a:buNone/>
            </a:pPr>
            <a:r>
              <a:rPr lang="en-US" sz="1600" smtClean="0">
                <a:latin typeface="Poor Richard" pitchFamily="18" charset="0"/>
              </a:rPr>
              <a:t>And summer's lease hath all too short a date. 			</a:t>
            </a:r>
          </a:p>
          <a:p>
            <a:pPr eaLnBrk="1" hangingPunct="1">
              <a:lnSpc>
                <a:spcPct val="80000"/>
              </a:lnSpc>
              <a:buFontTx/>
              <a:buNone/>
            </a:pPr>
            <a:r>
              <a:rPr lang="en-US" sz="1600" smtClean="0">
                <a:latin typeface="Poor Richard" pitchFamily="18" charset="0"/>
              </a:rPr>
              <a:t>Sometime too hot the eye of heaven shines, 			</a:t>
            </a:r>
          </a:p>
          <a:p>
            <a:pPr eaLnBrk="1" hangingPunct="1">
              <a:lnSpc>
                <a:spcPct val="80000"/>
              </a:lnSpc>
              <a:buFontTx/>
              <a:buNone/>
            </a:pPr>
            <a:r>
              <a:rPr lang="en-US" sz="1600" smtClean="0">
                <a:latin typeface="Poor Richard" pitchFamily="18" charset="0"/>
              </a:rPr>
              <a:t>And often is his gold complexion dimmed; 			</a:t>
            </a:r>
          </a:p>
          <a:p>
            <a:pPr eaLnBrk="1" hangingPunct="1">
              <a:lnSpc>
                <a:spcPct val="80000"/>
              </a:lnSpc>
              <a:buFontTx/>
              <a:buNone/>
            </a:pPr>
            <a:r>
              <a:rPr lang="en-US" sz="1600" smtClean="0">
                <a:latin typeface="Poor Richard" pitchFamily="18" charset="0"/>
              </a:rPr>
              <a:t>And every fair from fair sometime declines, 			</a:t>
            </a:r>
          </a:p>
          <a:p>
            <a:pPr eaLnBrk="1" hangingPunct="1">
              <a:lnSpc>
                <a:spcPct val="80000"/>
              </a:lnSpc>
              <a:buFontTx/>
              <a:buNone/>
            </a:pPr>
            <a:r>
              <a:rPr lang="en-US" sz="1600" smtClean="0">
                <a:latin typeface="Poor Richard" pitchFamily="18" charset="0"/>
              </a:rPr>
              <a:t>By chance, or nature's changing course, untrimmed: 		</a:t>
            </a:r>
          </a:p>
          <a:p>
            <a:pPr eaLnBrk="1" hangingPunct="1">
              <a:lnSpc>
                <a:spcPct val="80000"/>
              </a:lnSpc>
              <a:buFontTx/>
              <a:buNone/>
            </a:pPr>
            <a:r>
              <a:rPr lang="en-US" sz="1600" smtClean="0">
                <a:latin typeface="Poor Richard" pitchFamily="18" charset="0"/>
              </a:rPr>
              <a:t>But thy eternal summer shall not fade 			</a:t>
            </a:r>
          </a:p>
          <a:p>
            <a:pPr eaLnBrk="1" hangingPunct="1">
              <a:lnSpc>
                <a:spcPct val="80000"/>
              </a:lnSpc>
              <a:buFontTx/>
              <a:buNone/>
            </a:pPr>
            <a:r>
              <a:rPr lang="en-US" sz="1600" smtClean="0">
                <a:latin typeface="Poor Richard" pitchFamily="18" charset="0"/>
              </a:rPr>
              <a:t>Nor lose possession of that fair thou ow'st, 			</a:t>
            </a:r>
          </a:p>
          <a:p>
            <a:pPr eaLnBrk="1" hangingPunct="1">
              <a:lnSpc>
                <a:spcPct val="80000"/>
              </a:lnSpc>
              <a:buFontTx/>
              <a:buNone/>
            </a:pPr>
            <a:r>
              <a:rPr lang="en-US" sz="1600" smtClean="0">
                <a:latin typeface="Poor Richard" pitchFamily="18" charset="0"/>
              </a:rPr>
              <a:t>Nor shall Death brag thou wand'rest in his shade 	</a:t>
            </a:r>
          </a:p>
          <a:p>
            <a:pPr eaLnBrk="1" hangingPunct="1">
              <a:lnSpc>
                <a:spcPct val="80000"/>
              </a:lnSpc>
              <a:buFontTx/>
              <a:buNone/>
            </a:pPr>
            <a:r>
              <a:rPr lang="en-US" sz="1600" smtClean="0">
                <a:latin typeface="Poor Richard" pitchFamily="18" charset="0"/>
              </a:rPr>
              <a:t>When in eternal lines to time thou grow'st. 			</a:t>
            </a:r>
          </a:p>
          <a:p>
            <a:pPr eaLnBrk="1" hangingPunct="1">
              <a:lnSpc>
                <a:spcPct val="80000"/>
              </a:lnSpc>
              <a:buFontTx/>
              <a:buNone/>
            </a:pPr>
            <a:r>
              <a:rPr lang="en-US" sz="1600" smtClean="0">
                <a:latin typeface="Poor Richard" pitchFamily="18" charset="0"/>
              </a:rPr>
              <a:t>So long as men can breathe or eyes can see, </a:t>
            </a:r>
          </a:p>
          <a:p>
            <a:pPr eaLnBrk="1" hangingPunct="1">
              <a:lnSpc>
                <a:spcPct val="80000"/>
              </a:lnSpc>
              <a:buFontTx/>
              <a:buNone/>
            </a:pPr>
            <a:r>
              <a:rPr lang="en-US" sz="1600" smtClean="0">
                <a:latin typeface="Poor Richard" pitchFamily="18" charset="0"/>
              </a:rPr>
              <a:t>So long lives this, and this gives life to thee. 	</a:t>
            </a:r>
            <a:r>
              <a:rPr lang="en-US" sz="900" smtClean="0">
                <a:latin typeface="Poor Richard" pitchFamily="18" charset="0"/>
              </a:rPr>
              <a:t>	</a:t>
            </a:r>
          </a:p>
          <a:p>
            <a:pPr eaLnBrk="1" hangingPunct="1">
              <a:lnSpc>
                <a:spcPct val="80000"/>
              </a:lnSpc>
              <a:buFontTx/>
              <a:buNone/>
            </a:pPr>
            <a:r>
              <a:rPr lang="en-US" sz="900" smtClean="0">
                <a:latin typeface="Poor Richard" pitchFamily="18" charset="0"/>
              </a:rPr>
              <a:t> </a:t>
            </a:r>
          </a:p>
        </p:txBody>
      </p:sp>
      <p:sp>
        <p:nvSpPr>
          <p:cNvPr id="41986" name="Rectangle 2"/>
          <p:cNvSpPr>
            <a:spLocks noGrp="1" noChangeArrowheads="1"/>
          </p:cNvSpPr>
          <p:nvPr>
            <p:ph type="title"/>
          </p:nvPr>
        </p:nvSpPr>
        <p:spPr/>
        <p:txBody>
          <a:bodyPr/>
          <a:lstStyle/>
          <a:p>
            <a:pPr eaLnBrk="1" hangingPunct="1"/>
            <a:r>
              <a:rPr lang="en-US" smtClean="0">
                <a:latin typeface="Poor Richard" pitchFamily="18" charset="0"/>
              </a:rPr>
              <a:t>Example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24579">
                                            <p:txEl>
                                              <p:pRg st="3" end="3"/>
                                            </p:txEl>
                                          </p:spTgt>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24579">
                                            <p:txEl>
                                              <p:pRg st="4" end="4"/>
                                            </p:txEl>
                                          </p:spTgt>
                                        </p:tgtEl>
                                        <p:attrNameLst>
                                          <p:attrName>ppt_x</p:attrName>
                                          <p:attrName>ppt_y</p:attrName>
                                        </p:attrNameLst>
                                      </p:cBhvr>
                                    </p:animMotion>
                                  </p:childTnLst>
                                </p:cTn>
                              </p:par>
                              <p:par>
                                <p:cTn id="9" presetID="35" presetClass="path" presetSubtype="0" accel="50000" decel="50000" fill="hold" nodeType="withEffect">
                                  <p:stCondLst>
                                    <p:cond delay="0"/>
                                  </p:stCondLst>
                                  <p:childTnLst>
                                    <p:animMotion origin="layout" path="M 0 0  L -0.25 0  E" pathEditMode="relative" ptsTypes="">
                                      <p:cBhvr>
                                        <p:cTn id="10" dur="2000" fill="hold"/>
                                        <p:tgtEl>
                                          <p:spTgt spid="24579">
                                            <p:txEl>
                                              <p:pRg st="5" end="5"/>
                                            </p:txEl>
                                          </p:spTgt>
                                        </p:tgtEl>
                                        <p:attrNameLst>
                                          <p:attrName>ppt_x</p:attrName>
                                          <p:attrName>ppt_y</p:attrName>
                                        </p:attrNameLst>
                                      </p:cBhvr>
                                    </p:animMotion>
                                  </p:childTnLst>
                                </p:cTn>
                              </p:par>
                              <p:par>
                                <p:cTn id="11" presetID="35" presetClass="path" presetSubtype="0" accel="50000" decel="50000" fill="hold" nodeType="withEffect">
                                  <p:stCondLst>
                                    <p:cond delay="0"/>
                                  </p:stCondLst>
                                  <p:childTnLst>
                                    <p:animMotion origin="layout" path="M 0 0  L -0.25 0  E" pathEditMode="relative" ptsTypes="">
                                      <p:cBhvr>
                                        <p:cTn id="12" dur="2000" fill="hold"/>
                                        <p:tgtEl>
                                          <p:spTgt spid="24579">
                                            <p:txEl>
                                              <p:pRg st="6" end="6"/>
                                            </p:txEl>
                                          </p:spTgt>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nodeType="clickEffect">
                                  <p:stCondLst>
                                    <p:cond delay="0"/>
                                  </p:stCondLst>
                                  <p:childTnLst>
                                    <p:animMotion origin="layout" path="M 0 0  L 0.25 0  E" pathEditMode="relative" ptsTypes="">
                                      <p:cBhvr>
                                        <p:cTn id="16" dur="2000" fill="hold"/>
                                        <p:tgtEl>
                                          <p:spTgt spid="24579">
                                            <p:txEl>
                                              <p:pRg st="7" end="7"/>
                                            </p:txEl>
                                          </p:spTgt>
                                        </p:tgtEl>
                                        <p:attrNameLst>
                                          <p:attrName>ppt_x</p:attrName>
                                          <p:attrName>ppt_y</p:attrName>
                                        </p:attrNameLst>
                                      </p:cBhvr>
                                    </p:animMotion>
                                  </p:childTnLst>
                                </p:cTn>
                              </p:par>
                              <p:par>
                                <p:cTn id="17" presetID="63" presetClass="path" presetSubtype="0" accel="50000" decel="50000" fill="hold" nodeType="withEffect">
                                  <p:stCondLst>
                                    <p:cond delay="0"/>
                                  </p:stCondLst>
                                  <p:childTnLst>
                                    <p:animMotion origin="layout" path="M 0 0  L 0.25 0  E" pathEditMode="relative" ptsTypes="">
                                      <p:cBhvr>
                                        <p:cTn id="18" dur="2000" fill="hold"/>
                                        <p:tgtEl>
                                          <p:spTgt spid="24579">
                                            <p:txEl>
                                              <p:pRg st="8" end="8"/>
                                            </p:txEl>
                                          </p:spTgt>
                                        </p:tgtEl>
                                        <p:attrNameLst>
                                          <p:attrName>ppt_x</p:attrName>
                                          <p:attrName>ppt_y</p:attrName>
                                        </p:attrNameLst>
                                      </p:cBhvr>
                                    </p:animMotion>
                                  </p:childTnLst>
                                </p:cTn>
                              </p:par>
                              <p:par>
                                <p:cTn id="19" presetID="63" presetClass="path" presetSubtype="0" accel="50000" decel="50000" fill="hold" nodeType="withEffect">
                                  <p:stCondLst>
                                    <p:cond delay="0"/>
                                  </p:stCondLst>
                                  <p:childTnLst>
                                    <p:animMotion origin="layout" path="M 0 0  L 0.25 0  E" pathEditMode="relative" ptsTypes="">
                                      <p:cBhvr>
                                        <p:cTn id="20" dur="2000" fill="hold"/>
                                        <p:tgtEl>
                                          <p:spTgt spid="24579">
                                            <p:txEl>
                                              <p:pRg st="9" end="9"/>
                                            </p:txEl>
                                          </p:spTgt>
                                        </p:tgtEl>
                                        <p:attrNameLst>
                                          <p:attrName>ppt_x</p:attrName>
                                          <p:attrName>ppt_y</p:attrName>
                                        </p:attrNameLst>
                                      </p:cBhvr>
                                    </p:animMotion>
                                  </p:childTnLst>
                                </p:cTn>
                              </p:par>
                              <p:par>
                                <p:cTn id="21" presetID="63" presetClass="path" presetSubtype="0" accel="50000" decel="50000" fill="hold" nodeType="withEffect">
                                  <p:stCondLst>
                                    <p:cond delay="0"/>
                                  </p:stCondLst>
                                  <p:childTnLst>
                                    <p:animMotion origin="layout" path="M 0 0  L 0.25 0  E" pathEditMode="relative" ptsTypes="">
                                      <p:cBhvr>
                                        <p:cTn id="22" dur="2000" fill="hold"/>
                                        <p:tgtEl>
                                          <p:spTgt spid="24579">
                                            <p:txEl>
                                              <p:pRg st="10" end="10"/>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nodeType="clickEffect">
                                  <p:stCondLst>
                                    <p:cond delay="0"/>
                                  </p:stCondLst>
                                  <p:childTnLst>
                                    <p:animMotion origin="layout" path="M 0 0  L -0.25 0  E" pathEditMode="relative" ptsTypes="">
                                      <p:cBhvr>
                                        <p:cTn id="26" dur="2000" fill="hold"/>
                                        <p:tgtEl>
                                          <p:spTgt spid="24579">
                                            <p:txEl>
                                              <p:pRg st="11" end="11"/>
                                            </p:txEl>
                                          </p:spTgt>
                                        </p:tgtEl>
                                        <p:attrNameLst>
                                          <p:attrName>ppt_x</p:attrName>
                                          <p:attrName>ppt_y</p:attrName>
                                        </p:attrNameLst>
                                      </p:cBhvr>
                                    </p:animMotion>
                                  </p:childTnLst>
                                </p:cTn>
                              </p:par>
                              <p:par>
                                <p:cTn id="27" presetID="35" presetClass="path" presetSubtype="0" accel="50000" decel="50000" fill="hold" nodeType="withEffect">
                                  <p:stCondLst>
                                    <p:cond delay="0"/>
                                  </p:stCondLst>
                                  <p:childTnLst>
                                    <p:animMotion origin="layout" path="M 0 0  L -0.25 0  E" pathEditMode="relative" ptsTypes="">
                                      <p:cBhvr>
                                        <p:cTn id="28" dur="2000" fill="hold"/>
                                        <p:tgtEl>
                                          <p:spTgt spid="24579">
                                            <p:txEl>
                                              <p:pRg st="12" end="12"/>
                                            </p:txEl>
                                          </p:spTgt>
                                        </p:tgtEl>
                                        <p:attrNameLst>
                                          <p:attrName>ppt_x</p:attrName>
                                          <p:attrName>ppt_y</p:attrName>
                                        </p:attrNameLst>
                                      </p:cBhvr>
                                    </p:animMotion>
                                  </p:childTnLst>
                                </p:cTn>
                              </p:par>
                              <p:par>
                                <p:cTn id="29" presetID="35" presetClass="path" presetSubtype="0" accel="50000" decel="50000" fill="hold" nodeType="withEffect">
                                  <p:stCondLst>
                                    <p:cond delay="0"/>
                                  </p:stCondLst>
                                  <p:childTnLst>
                                    <p:animMotion origin="layout" path="M 0 0  L -0.25 0  E" pathEditMode="relative" ptsTypes="">
                                      <p:cBhvr>
                                        <p:cTn id="30" dur="2000" fill="hold"/>
                                        <p:tgtEl>
                                          <p:spTgt spid="24579">
                                            <p:txEl>
                                              <p:pRg st="13" end="13"/>
                                            </p:txEl>
                                          </p:spTgt>
                                        </p:tgtEl>
                                        <p:attrNameLst>
                                          <p:attrName>ppt_x</p:attrName>
                                          <p:attrName>ppt_y</p:attrName>
                                        </p:attrNameLst>
                                      </p:cBhvr>
                                    </p:animMotion>
                                  </p:childTnLst>
                                </p:cTn>
                              </p:par>
                              <p:par>
                                <p:cTn id="31" presetID="35" presetClass="path" presetSubtype="0" accel="50000" decel="50000" fill="hold" nodeType="withEffect">
                                  <p:stCondLst>
                                    <p:cond delay="0"/>
                                  </p:stCondLst>
                                  <p:childTnLst>
                                    <p:animMotion origin="layout" path="M 0 0  L -0.25 0  E" pathEditMode="relative" ptsTypes="">
                                      <p:cBhvr>
                                        <p:cTn id="32" dur="2000" fill="hold"/>
                                        <p:tgtEl>
                                          <p:spTgt spid="24579">
                                            <p:txEl>
                                              <p:pRg st="14" end="14"/>
                                            </p:txEl>
                                          </p:spTgt>
                                        </p:tgtEl>
                                        <p:attrNameLst>
                                          <p:attrName>ppt_x</p:attrName>
                                          <p:attrName>ppt_y</p:attrName>
                                        </p:attrNameLst>
                                      </p:cBhvr>
                                    </p:animMotion>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nodeType="clickEffect">
                                  <p:stCondLst>
                                    <p:cond delay="0"/>
                                  </p:stCondLst>
                                  <p:childTnLst>
                                    <p:animMotion origin="layout" path="M 0 0  L 0.25 0  E" pathEditMode="relative" ptsTypes="">
                                      <p:cBhvr>
                                        <p:cTn id="36" dur="2000" fill="hold"/>
                                        <p:tgtEl>
                                          <p:spTgt spid="24579">
                                            <p:txEl>
                                              <p:pRg st="15" end="15"/>
                                            </p:txEl>
                                          </p:spTgt>
                                        </p:tgtEl>
                                        <p:attrNameLst>
                                          <p:attrName>ppt_x</p:attrName>
                                          <p:attrName>ppt_y</p:attrName>
                                        </p:attrNameLst>
                                      </p:cBhvr>
                                    </p:animMotion>
                                  </p:childTnLst>
                                </p:cTn>
                              </p:par>
                              <p:par>
                                <p:cTn id="37" presetID="63" presetClass="path" presetSubtype="0" accel="50000" decel="50000" fill="hold" nodeType="withEffect">
                                  <p:stCondLst>
                                    <p:cond delay="0"/>
                                  </p:stCondLst>
                                  <p:childTnLst>
                                    <p:animMotion origin="layout" path="M 0 0  L 0.25 0  E" pathEditMode="relative" ptsTypes="">
                                      <p:cBhvr>
                                        <p:cTn id="38" dur="2000" fill="hold"/>
                                        <p:tgtEl>
                                          <p:spTgt spid="24579">
                                            <p:txEl>
                                              <p:pRg st="16" end="1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TotalTime>
  <Words>318</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William Shakespeare</vt:lpstr>
      <vt:lpstr>Shakespearean or Elizabethan Sonnets</vt:lpstr>
      <vt:lpstr>Sequence of Shakespearean Sonnets</vt:lpstr>
      <vt:lpstr>Structure of a Shakespearean Sonnets</vt:lpstr>
      <vt:lpstr>Example</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Administrator</dc:creator>
  <cp:lastModifiedBy>Administrator</cp:lastModifiedBy>
  <cp:revision>2</cp:revision>
  <dcterms:created xsi:type="dcterms:W3CDTF">2013-04-23T12:13:39Z</dcterms:created>
  <dcterms:modified xsi:type="dcterms:W3CDTF">2013-04-23T17:00:36Z</dcterms:modified>
</cp:coreProperties>
</file>