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8" r:id="rId6"/>
    <p:sldId id="261" r:id="rId7"/>
    <p:sldId id="270" r:id="rId8"/>
    <p:sldId id="269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0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3C03CF-B5B4-44F4-A012-AE96A17ED974}" type="datetimeFigureOut">
              <a:rPr lang="en-US"/>
              <a:pPr>
                <a:defRPr/>
              </a:pPr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F8333B-5D0F-4CB7-AB38-45A9C21E6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14CB-CE5C-4CE9-89F5-752AE58E4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B31C-13C7-4F0F-9912-4DE6AF217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88D0-1670-4495-B4CE-2A47C991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89B0-FF58-4A00-822D-63962422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4E5D-7078-4FA0-BE48-34F4154C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8EBA5-913A-461B-BB6A-04A8A102E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588D-E2F4-441D-9FBD-72F48C7B3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90326-E06B-477D-870C-142AB338F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FBD6A-7C93-43EC-8C5B-1F77D5618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5442-ED78-4136-B1A7-29100E629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84B17-0F0B-48DE-A378-4D4C985B5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EBE7B5-235E-4222-9A61-61F67AB73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Aristotle’s</a:t>
            </a:r>
            <a:br>
              <a:rPr lang="en-US" dirty="0" smtClean="0"/>
            </a:br>
            <a:r>
              <a:rPr lang="en-US" dirty="0" smtClean="0"/>
              <a:t>Tragedy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Drama where the central character(s) suffer disaster/great misfortune</a:t>
            </a:r>
          </a:p>
          <a:p>
            <a:pPr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pic>
        <p:nvPicPr>
          <p:cNvPr id="3076" name="Picture 7" descr="MCj03431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785813"/>
            <a:ext cx="257968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MCj03431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785813"/>
            <a:ext cx="257968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Definition: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"Tragedy, then, is a process of imitating an action which has serious implications, is complete, and possesses magnitude; by means of language which has been made sensuously attractive, with each of its varieties found separately in the parts; enacted by the persons themselves and not presented through narrative; through a course of pity and fear completing the purification </a:t>
            </a:r>
            <a:r>
              <a:rPr lang="en-US" dirty="0" smtClean="0"/>
              <a:t>of </a:t>
            </a:r>
            <a:r>
              <a:rPr lang="en-US" dirty="0" smtClean="0"/>
              <a:t>such emotions</a:t>
            </a:r>
            <a:r>
              <a:rPr lang="en-US" dirty="0" smtClean="0"/>
              <a:t>.”</a:t>
            </a:r>
          </a:p>
          <a:p>
            <a:pPr algn="r" eaLnBrk="1" hangingPunct="1">
              <a:buFont typeface="Wingdings" charset="2"/>
              <a:buChar char="n"/>
              <a:defRPr/>
            </a:pPr>
            <a:r>
              <a:rPr lang="en-US" dirty="0" smtClean="0"/>
              <a:t>Aristotle, </a:t>
            </a:r>
            <a:r>
              <a:rPr lang="en-US" i="1" dirty="0" smtClean="0"/>
              <a:t>The Poetics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00063"/>
            <a:ext cx="64722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Characteristics of a Tragic Hero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sz="2800" b="1" dirty="0" smtClean="0"/>
              <a:t>According to Aristotle: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/>
              <a:t>Usually of noble birth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b="1" dirty="0" err="1" smtClean="0"/>
              <a:t>Hamartia</a:t>
            </a:r>
            <a:r>
              <a:rPr lang="en-US" sz="2400" dirty="0" smtClean="0"/>
              <a:t> – a.k.a. </a:t>
            </a:r>
            <a:r>
              <a:rPr lang="en-US" sz="2400" dirty="0" smtClean="0"/>
              <a:t>the </a:t>
            </a:r>
            <a:r>
              <a:rPr lang="en-US" sz="2400" b="1" dirty="0" smtClean="0"/>
              <a:t>tragic </a:t>
            </a:r>
            <a:r>
              <a:rPr lang="en-US" sz="2400" b="1" dirty="0" smtClean="0"/>
              <a:t>flaw </a:t>
            </a:r>
            <a:r>
              <a:rPr lang="en-US" sz="2400" dirty="0" smtClean="0"/>
              <a:t>that </a:t>
            </a:r>
            <a:r>
              <a:rPr lang="en-US" sz="2400" dirty="0" smtClean="0"/>
              <a:t>eventually leads to his downfall; often </a:t>
            </a:r>
            <a:r>
              <a:rPr lang="en-US" sz="2400" dirty="0" smtClean="0"/>
              <a:t>this causes a mistake </a:t>
            </a:r>
            <a:r>
              <a:rPr lang="en-US" sz="2400" dirty="0" smtClean="0"/>
              <a:t>in </a:t>
            </a:r>
            <a:r>
              <a:rPr lang="en-US" sz="2400" dirty="0" smtClean="0"/>
              <a:t>judgment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b="1" dirty="0" err="1" smtClean="0"/>
              <a:t>Peripeteia</a:t>
            </a:r>
            <a:r>
              <a:rPr lang="en-US" sz="2400" dirty="0" smtClean="0"/>
              <a:t> – a </a:t>
            </a:r>
            <a:r>
              <a:rPr lang="en-US" sz="2400" b="1" dirty="0" smtClean="0"/>
              <a:t>reversal of fortune </a:t>
            </a:r>
            <a:r>
              <a:rPr lang="en-US" sz="2400" dirty="0" smtClean="0"/>
              <a:t>brought about by the hero’s tragic flaw; this is often also influenced by “fate” or the gods.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/>
              <a:t>His actions result in an increase of self- awareness and self-knowledge…though he may not choose to act on this!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/>
              <a:t>The audience must feel pity and fear for this character.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285750"/>
            <a:ext cx="19431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“tragic flaw”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213"/>
            <a:ext cx="8229600" cy="4911725"/>
          </a:xfrm>
        </p:spPr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The “flaw” in the character is a defect which keeps him/her from being aware of the situation around him/her.  The character does not understand (for much of the story) his/her part of creating the situation.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Ex: </a:t>
            </a:r>
            <a:r>
              <a:rPr lang="en-US" dirty="0" smtClean="0"/>
              <a:t>Odysseus</a:t>
            </a:r>
            <a:endParaRPr lang="en-US" dirty="0" smtClean="0"/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dirty="0" smtClean="0"/>
              <a:t>Tragic Flaw:  Hubris (excessive pride)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dirty="0" err="1" smtClean="0"/>
              <a:t>Hamartia</a:t>
            </a:r>
            <a:r>
              <a:rPr lang="en-US" dirty="0" smtClean="0"/>
              <a:t>: Gloating to the Cyclops which places a curse on him and his men.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 of Flaws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Greed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Obsession with one thing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Mistrust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Uncertainty 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Lack of patience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Easily influenced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Hesitation 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Selfishness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2800" dirty="0"/>
              <a:t>Ambition</a:t>
            </a:r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Char char="n"/>
              <a:defRPr/>
            </a:pPr>
            <a:endParaRPr lang="en-US" sz="2800" dirty="0"/>
          </a:p>
        </p:txBody>
      </p:sp>
      <p:pic>
        <p:nvPicPr>
          <p:cNvPr id="9220" name="Picture 5" descr="http://gallery.nen.gov.uk/gallery_images/0506/0000/0677/Macbeth_illustration12_m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276600"/>
            <a:ext cx="33639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Hero’s Understanding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2"/>
              <a:buChar char="n"/>
              <a:defRPr/>
            </a:pPr>
            <a:r>
              <a:rPr lang="en-US" b="1" dirty="0" smtClean="0"/>
              <a:t>Aristotle: "A man cannot become a hero until he can see the root of his own downfall.“</a:t>
            </a:r>
          </a:p>
          <a:p>
            <a:pPr marL="0" indent="0" eaLnBrk="1" hangingPunct="1">
              <a:buFont typeface="Wingdings" charset="2"/>
              <a:buChar char="n"/>
              <a:defRPr/>
            </a:pPr>
            <a:r>
              <a:rPr lang="en-US" dirty="0" smtClean="0"/>
              <a:t>The tragic hero has a “moment of enlightenment” near the end of the story.</a:t>
            </a:r>
          </a:p>
          <a:p>
            <a:pPr marL="657225" lvl="2" indent="-255588" eaLnBrk="1" hangingPunct="1">
              <a:buFont typeface="Wingdings" charset="2"/>
              <a:buChar char="n"/>
              <a:defRPr/>
            </a:pPr>
            <a:r>
              <a:rPr lang="en-US" sz="2600" dirty="0" smtClean="0">
                <a:ea typeface="ＭＳ Ｐゴシック" pitchFamily="1" charset="-128"/>
              </a:rPr>
              <a:t>He/she finally understands what he/she has done wrong—how he/she contributed to the tragic situation.</a:t>
            </a:r>
          </a:p>
          <a:p>
            <a:pPr marL="657225" lvl="2" indent="-255588" eaLnBrk="1" hangingPunct="1">
              <a:buFont typeface="Wingdings" charset="2"/>
              <a:buChar char="n"/>
              <a:defRPr/>
            </a:pPr>
            <a:r>
              <a:rPr lang="en-US" sz="2600" dirty="0" smtClean="0">
                <a:ea typeface="ＭＳ Ｐゴシック" pitchFamily="1" charset="-128"/>
              </a:rPr>
              <a:t>The story often ends with the death of the tragic hero.</a:t>
            </a:r>
            <a:r>
              <a:rPr lang="en-US" sz="2600" dirty="0" smtClean="0"/>
              <a:t> </a:t>
            </a:r>
          </a:p>
          <a:p>
            <a:pPr marL="657225" lvl="2" indent="-255588" eaLnBrk="1" hangingPunct="1">
              <a:buFont typeface="Wingdings" charset="2"/>
              <a:buChar char="n"/>
              <a:defRPr/>
            </a:pPr>
            <a:r>
              <a:rPr lang="en-US" sz="2600" dirty="0" smtClean="0"/>
              <a:t>His death usually is not a pure loss, because it results in greater knowledge and awareness.</a:t>
            </a:r>
          </a:p>
          <a:p>
            <a:pPr marL="657225" lvl="2" indent="-255588" eaLnBrk="1" hangingPunct="1">
              <a:buFont typeface="Wingdings" charset="2"/>
              <a:buChar char="n"/>
              <a:defRPr/>
            </a:pPr>
            <a:endParaRPr lang="en-US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Hero’s Understanding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eaLnBrk="1" hangingPunct="1">
              <a:buFont typeface="Wingdings" charset="2"/>
              <a:buChar char="n"/>
              <a:defRPr/>
            </a:pPr>
            <a:r>
              <a:rPr lang="en-US" dirty="0" smtClean="0"/>
              <a:t>Example:  Odysseus</a:t>
            </a:r>
          </a:p>
          <a:p>
            <a:pPr marL="400050" lvl="1" indent="0" eaLnBrk="1" hangingPunct="1">
              <a:buFont typeface="Wingdings" charset="2"/>
              <a:buChar char="n"/>
              <a:defRPr/>
            </a:pPr>
            <a:r>
              <a:rPr lang="en-US" dirty="0" smtClean="0"/>
              <a:t>He does not realize until he enters the Underworld and learns his fate that he cannot fight it; even if he wants to.</a:t>
            </a:r>
          </a:p>
          <a:p>
            <a:pPr marL="400050" lvl="1" indent="0" eaLnBrk="1" hangingPunct="1">
              <a:buFont typeface="Wingdings" charset="2"/>
              <a:buChar char="n"/>
              <a:defRPr/>
            </a:pPr>
            <a:r>
              <a:rPr lang="en-US" dirty="0" smtClean="0"/>
              <a:t>This is evident when he enters Scylla and </a:t>
            </a:r>
            <a:r>
              <a:rPr lang="en-US" dirty="0" err="1" smtClean="0"/>
              <a:t>Charybdis</a:t>
            </a:r>
            <a:r>
              <a:rPr lang="en-US" dirty="0" smtClean="0"/>
              <a:t> and while initially ignoring the warning not to fight, he eventually does not and loses six men.  He knows he must so he does.</a:t>
            </a:r>
          </a:p>
          <a:p>
            <a:pPr marL="400050" lvl="1" indent="0" eaLnBrk="1" hangingPunct="1">
              <a:buFont typeface="Wingdings" charset="2"/>
              <a:buChar char="n"/>
              <a:defRPr/>
            </a:pPr>
            <a:r>
              <a:rPr lang="en-US" dirty="0" smtClean="0"/>
              <a:t>From this point on, Odysseus does not fight against the will of the gods, but gives in to it.</a:t>
            </a:r>
            <a:endParaRPr lang="en-US" dirty="0" smtClean="0"/>
          </a:p>
          <a:p>
            <a:pPr marL="657225" lvl="2" indent="-255588" eaLnBrk="1" hangingPunct="1">
              <a:buFont typeface="Wingdings" charset="2"/>
              <a:buChar char="n"/>
              <a:defRPr/>
            </a:pPr>
            <a:endParaRPr lang="en-US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Catharsis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</a:rPr>
              <a:t>Catharsis</a:t>
            </a:r>
            <a:r>
              <a:rPr lang="en-US" dirty="0" smtClean="0">
                <a:latin typeface="Times New Roman" pitchFamily="18" charset="0"/>
              </a:rPr>
              <a:t> is the purging of emotions created by a good tragedy.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We feel pity </a:t>
            </a:r>
            <a:r>
              <a:rPr lang="en-US" smtClean="0">
                <a:latin typeface="Times New Roman" pitchFamily="18" charset="0"/>
              </a:rPr>
              <a:t>and fear as </a:t>
            </a:r>
            <a:r>
              <a:rPr lang="en-US" dirty="0" smtClean="0">
                <a:latin typeface="Times New Roman" pitchFamily="18" charset="0"/>
              </a:rPr>
              <a:t>we watch the tragic suffering of the characters in the play.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Those emotions are safely exercised and exorcised.  The safety lies in the fact that the spectacle of the drama is not real; the actors are not really hurt.</a:t>
            </a:r>
          </a:p>
          <a:p>
            <a:pPr marL="657225" lvl="2" indent="-255588" eaLnBrk="1" hangingPunct="1">
              <a:buFont typeface="Wingdings" charset="2"/>
              <a:buChar char="n"/>
              <a:defRPr/>
            </a:pPr>
            <a:endParaRPr lang="en-US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0">
      <a:dk1>
        <a:srgbClr val="000514"/>
      </a:dk1>
      <a:lt1>
        <a:srgbClr val="FFFFFF"/>
      </a:lt1>
      <a:dk2>
        <a:srgbClr val="990099"/>
      </a:dk2>
      <a:lt2>
        <a:srgbClr val="E5E5FF"/>
      </a:lt2>
      <a:accent1>
        <a:srgbClr val="0099CC"/>
      </a:accent1>
      <a:accent2>
        <a:srgbClr val="A886E0"/>
      </a:accent2>
      <a:accent3>
        <a:srgbClr val="CAAA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000514"/>
        </a:dk1>
        <a:lt1>
          <a:srgbClr val="FFFFFF"/>
        </a:lt1>
        <a:dk2>
          <a:srgbClr val="9900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CAAA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633</TotalTime>
  <Words>427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Garamond</vt:lpstr>
      <vt:lpstr>ＭＳ Ｐゴシック</vt:lpstr>
      <vt:lpstr>Arial</vt:lpstr>
      <vt:lpstr>Wingdings</vt:lpstr>
      <vt:lpstr>Calibri</vt:lpstr>
      <vt:lpstr>Stream</vt:lpstr>
      <vt:lpstr>Aristotle’s Tragedy</vt:lpstr>
      <vt:lpstr>Definition:</vt:lpstr>
      <vt:lpstr>Characteristics of a Tragic Hero</vt:lpstr>
      <vt:lpstr>The “tragic flaw”</vt:lpstr>
      <vt:lpstr>Examples of Flaws</vt:lpstr>
      <vt:lpstr>The Hero’s Understanding</vt:lpstr>
      <vt:lpstr>The Hero’s Understanding</vt:lpstr>
      <vt:lpstr>Catharsis</vt:lpstr>
    </vt:vector>
  </TitlesOfParts>
  <Company> BCD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Tragedy</dc:title>
  <dc:creator> Dr. Charles McDaniel</dc:creator>
  <cp:lastModifiedBy>Administrator</cp:lastModifiedBy>
  <cp:revision>20</cp:revision>
  <dcterms:created xsi:type="dcterms:W3CDTF">2009-02-08T18:25:54Z</dcterms:created>
  <dcterms:modified xsi:type="dcterms:W3CDTF">2013-04-22T21:21:49Z</dcterms:modified>
</cp:coreProperties>
</file>